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766455E-1A36-469F-890D-40A36E5284CA}">
  <a:tblStyle styleId="{D766455E-1A36-469F-890D-40A36E5284C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22" Type="http://schemas.openxmlformats.org/officeDocument/2006/relationships/font" Target="fonts/PlusJakartaSansMedium-bold.fntdata"/><Relationship Id="rId21" Type="http://schemas.openxmlformats.org/officeDocument/2006/relationships/font" Target="fonts/PlusJakartaSansMedium-regular.fntdata"/><Relationship Id="rId24" Type="http://schemas.openxmlformats.org/officeDocument/2006/relationships/font" Target="fonts/PlusJakartaSansMedium-boldItalic.fntdata"/><Relationship Id="rId23" Type="http://schemas.openxmlformats.org/officeDocument/2006/relationships/font" Target="fonts/PlusJakartaSansMedium-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regular.fntdata"/><Relationship Id="rId16" Type="http://schemas.openxmlformats.org/officeDocument/2006/relationships/font" Target="fonts/Halant-bold.fntdata"/><Relationship Id="rId19" Type="http://schemas.openxmlformats.org/officeDocument/2006/relationships/font" Target="fonts/Inter-italic.fntdata"/><Relationship Id="rId18" Type="http://schemas.openxmlformats.org/officeDocument/2006/relationships/font" Target="fonts/Inter-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2b700d113_0_2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2b700d113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5d4f764ba8_0_1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5d4f764ba8_0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5d4f764ba8_0_1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35d4f764ba8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5d4f764ba8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5d4f764ba8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5d4f764ba8_0_12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5d4f764ba8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5d506303ca_0_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5d506303ca_0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youtu.be/ceaToIwi-Qk?feature=shared&amp;t=77"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0" Type="http://schemas.openxmlformats.org/officeDocument/2006/relationships/hyperlink" Target="https://dp.la/primary-source-sets/mormon-migration" TargetMode="External"/><Relationship Id="rId22" Type="http://schemas.openxmlformats.org/officeDocument/2006/relationships/hyperlink" Target="https://www.nps.gov/articles/000/mormon-pioneer-trail-salt-lake-city-itinerary.htm" TargetMode="External"/><Relationship Id="rId21" Type="http://schemas.openxmlformats.org/officeDocument/2006/relationships/hyperlink" Target="https://www.history.com/articles/why-the-mormons-settled-in-utah" TargetMode="External"/><Relationship Id="rId24" Type="http://schemas.openxmlformats.org/officeDocument/2006/relationships/hyperlink" Target="https://education.nationalgeographic.org/resource/trails-west/" TargetMode="External"/><Relationship Id="rId23" Type="http://schemas.openxmlformats.org/officeDocument/2006/relationships/hyperlink" Target="https://www.nps.gov/poex/planyourvisit/maps.htm" TargetMode="External"/><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www.nps.gov/safe/learn/historyculture/index.htm#:~:text=Then%2C%20in%201846%2C%20the%20Mexican%2DAmerican%20War%20began%2C,Fe%20Trail%20westward%20to%20successfully%20invade%20Mexico.&amp;text=During%20the%20early%201870s%2C%20three%20different%20railroads,order%20to%20serve%20the%20New%20Mexico%20market" TargetMode="External"/><Relationship Id="rId9" Type="http://schemas.openxmlformats.org/officeDocument/2006/relationships/hyperlink" Target="https://nps.maps.arcgis.com/apps/webappviewer/index.html?id=24fc463363f54929833580280cc1a751" TargetMode="External"/><Relationship Id="rId26" Type="http://schemas.openxmlformats.org/officeDocument/2006/relationships/hyperlink" Target="https://www.nps.gov/poex/learn/historyculture/index.htm" TargetMode="External"/><Relationship Id="rId25" Type="http://schemas.openxmlformats.org/officeDocument/2006/relationships/hyperlink" Target="https://nps.maps.arcgis.com/apps/webappviewer/index.html?id=24fc463363f54929833580280cc1a751" TargetMode="External"/><Relationship Id="rId28" Type="http://schemas.openxmlformats.org/officeDocument/2006/relationships/hyperlink" Target="https://postalmuseum.si.edu/research/articles-from-enroute/the-story-of-the-pony-express.html" TargetMode="External"/><Relationship Id="rId27" Type="http://schemas.openxmlformats.org/officeDocument/2006/relationships/hyperlink" Target="https://nationalponyexpress.org/historic-pony-express-trail/1860-1861-history/" TargetMode="External"/><Relationship Id="rId5" Type="http://schemas.openxmlformats.org/officeDocument/2006/relationships/hyperlink" Target="https://www.okhistory.org/publications/enc/entry?entry=SA020#:~:text=A%20major%20western%20commercial%20route,traveling%20time%20by%20ten%20days." TargetMode="External"/><Relationship Id="rId6" Type="http://schemas.openxmlformats.org/officeDocument/2006/relationships/hyperlink" Target="https://www.history.com/articles/santa-fe-trail" TargetMode="External"/><Relationship Id="rId29" Type="http://schemas.openxmlformats.org/officeDocument/2006/relationships/hyperlink" Target="https://www.ponyexpress.org/historical-timeline" TargetMode="External"/><Relationship Id="rId7" Type="http://schemas.openxmlformats.org/officeDocument/2006/relationships/hyperlink" Target="https://www.nps.gov/safe/planyourvisit/maps.htm" TargetMode="External"/><Relationship Id="rId8" Type="http://schemas.openxmlformats.org/officeDocument/2006/relationships/hyperlink" Target="https://education.nationalgeographic.org/resource/trails-west/" TargetMode="External"/><Relationship Id="rId31" Type="http://schemas.openxmlformats.org/officeDocument/2006/relationships/hyperlink" Target="https://education.nationalgeographic.org/resource/trails-west/" TargetMode="External"/><Relationship Id="rId30" Type="http://schemas.openxmlformats.org/officeDocument/2006/relationships/hyperlink" Target="https://www.nps.gov/mopi/planyourvisit/maps.htm" TargetMode="External"/><Relationship Id="rId11" Type="http://schemas.openxmlformats.org/officeDocument/2006/relationships/hyperlink" Target="https://www.history.com/articles/9-things-you-may-not-know-about-the-oregon-trail" TargetMode="External"/><Relationship Id="rId10" Type="http://schemas.openxmlformats.org/officeDocument/2006/relationships/hyperlink" Target="https://www.nps.gov/oreg/learn/historyculture/index.htm" TargetMode="External"/><Relationship Id="rId32" Type="http://schemas.openxmlformats.org/officeDocument/2006/relationships/hyperlink" Target="https://nps.maps.arcgis.com/apps/webappviewer/index.html?id=24fc463363f54929833580280cc1a751" TargetMode="External"/><Relationship Id="rId13" Type="http://schemas.openxmlformats.org/officeDocument/2006/relationships/hyperlink" Target="https://npshistory.com/publications/oreg/index.htm" TargetMode="External"/><Relationship Id="rId12" Type="http://schemas.openxmlformats.org/officeDocument/2006/relationships/hyperlink" Target="https://www.oregonencyclopedia.org/articles/oregon_trail/" TargetMode="External"/><Relationship Id="rId15" Type="http://schemas.openxmlformats.org/officeDocument/2006/relationships/hyperlink" Target="https://www.nps.gov/oreg/planyourvisit/maps.htm" TargetMode="External"/><Relationship Id="rId14" Type="http://schemas.openxmlformats.org/officeDocument/2006/relationships/hyperlink" Target="https://oregontrailcenter.org/historic-trails" TargetMode="External"/><Relationship Id="rId17" Type="http://schemas.openxmlformats.org/officeDocument/2006/relationships/hyperlink" Target="https://nps.maps.arcgis.com/apps/webappviewer/index.html?id=24fc463363f54929833580280cc1a751" TargetMode="External"/><Relationship Id="rId16" Type="http://schemas.openxmlformats.org/officeDocument/2006/relationships/hyperlink" Target="https://education.nationalgeographic.org/resource/trails-west/" TargetMode="External"/><Relationship Id="rId19" Type="http://schemas.openxmlformats.org/officeDocument/2006/relationships/hyperlink" Target="https://www.pbs.org/wgbh/americanexperience/features/mormon-migration/#:~:text=In%20April%201847%2C%20an%20advance,This%20is%20the%20right%20place.%22" TargetMode="External"/><Relationship Id="rId18" Type="http://schemas.openxmlformats.org/officeDocument/2006/relationships/hyperlink" Target="https://www.nps.gov/mopi/learn/historyculture/index.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5" name="Google Shape;145;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6" name="Google Shape;146;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37"/>
          <p:cNvSpPr txBox="1"/>
          <p:nvPr/>
        </p:nvSpPr>
        <p:spPr>
          <a:xfrm>
            <a:off x="670050" y="5016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graphicFrame>
        <p:nvGraphicFramePr>
          <p:cNvPr id="148" name="Google Shape;148;p37"/>
          <p:cNvGraphicFramePr/>
          <p:nvPr/>
        </p:nvGraphicFramePr>
        <p:xfrm>
          <a:off x="315750" y="907425"/>
          <a:ext cx="3000000" cy="3000000"/>
        </p:xfrm>
        <a:graphic>
          <a:graphicData uri="http://schemas.openxmlformats.org/drawingml/2006/table">
            <a:tbl>
              <a:tblPr>
                <a:noFill/>
                <a:tableStyleId>{D766455E-1A36-469F-890D-40A36E5284CA}</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4"/>
                        </a:rPr>
                        <a:t>Video Transcript:</a:t>
                      </a:r>
                      <a:r>
                        <a:rPr lang="en" sz="1300">
                          <a:latin typeface="Halant"/>
                          <a:ea typeface="Halant"/>
                          <a:cs typeface="Halant"/>
                          <a:sym typeface="Halant"/>
                        </a:rPr>
                        <a:t> Begin at 1:17, End at 5:18</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000">
                          <a:solidFill>
                            <a:schemeClr val="dk1"/>
                          </a:solidFill>
                          <a:latin typeface="Inter"/>
                          <a:ea typeface="Inter"/>
                          <a:cs typeface="Inter"/>
                          <a:sym typeface="Inter"/>
                        </a:rPr>
                        <a:t>Whatever the reason, people traveling the Oregon Trail had a goal in mind, to make the journey and not to die while doing it. The Homestead Act, signed into law by Abe Lincoln himself in 1862, was also a big motivator. The act said people could claim 160 acres of land if they promised to grow crops on it. Not a bad deal, especially if you consider the fact that it made it easier for single, widowed, and divorced women to claim land in their own names. You go girl. But what was it really like? Well, let's set the hypothetical scene. It's the mid 19th century. Your current town on the east coast is overcrowded, and you're sick of living like a sardine pretty unhygienic sardine can. Maybe your friend Jebediah won't stop talking your ear off about wolf pelts. And you start to think, hey, maybe this west thing is the best thing. And hey, a football stadium's worth of land in exchange for growing a few crops? What could go wrong? Turns out, a lot can go wrong, especially when you're traveling thousands of miles without modern medicine and infrastructure. And when we say go wrong, we mean death. Death, death, death, and death. Everywhere you look, death. Whomever said nature was the best medicine clearly never tried to survive outside with just a flimsy wagon to protect them. If you died crossing the Oregon Trail, 9 times out of 10 it was from some sort of disease and serious illness. Smallpox, flu, measles, mumps, and tuberculosis could jump through an entire wagon camp faster than you can say yeehaw, and those pioneers could do little to prevent it. One of the most dreaded illnesses you could catch was cholera. It can affect someone at breakfast, and then by the time lunch rolled around, they'd be dead. Cholera, that'll ruin an appetite. If you've ever moved anywhere, you know the nightmare that goes along with deciding what to pack up, donate, or toss. Now multiply that nightmare by 1,000. If you were an Oregon Trail pioneer, you'd have to pack insanely light. Typical wagons could carry 2,000 pounds, which sounds like a lot. But when you consider the fact that 1,800 pounds of that was food, you'd have to reckon with the sad reality of ditching your favorite beat up La-Z-Boy, or whatever else the 1800s equivalent was at the time. Oregon Trail wagons were packed mostly with food and essentials. And let's just say the grocery list was not exactly a gourmet situation. Pioneers brought along flour, crackers, bacon, sugar, coffee, tea, and beans. They packed light when it came to kitchen supplies, clothes, and other items. And they did it all without the help of organizing guru Marie Kondo. Impressive. Along the way, any animals they brought would likely start getting tired or hurt, and sometimes they'd become food as a result. If you were traveling along the Oregon Trail and something broke, you couldn't store it until you got the chance to repair it. Lightening the load was a constant issue, so pioneers would ditch their broken supplies on the side of the road to save weight. Litter bugs</a:t>
                      </a:r>
                      <a:r>
                        <a:rPr lang="en" sz="1000">
                          <a:solidFill>
                            <a:schemeClr val="dk1"/>
                          </a:solidFill>
                          <a:latin typeface="Inter"/>
                          <a:ea typeface="Inter"/>
                          <a:cs typeface="Inter"/>
                          <a:sym typeface="Inter"/>
                        </a:rPr>
                        <a:t>. </a:t>
                      </a:r>
                      <a:r>
                        <a:rPr lang="en" sz="1000">
                          <a:solidFill>
                            <a:schemeClr val="dk1"/>
                          </a:solidFill>
                          <a:latin typeface="Inter"/>
                          <a:ea typeface="Inter"/>
                          <a:cs typeface="Inter"/>
                          <a:sym typeface="Inter"/>
                        </a:rPr>
                        <a:t>And hey, if you don't like the idea of seeing trash on the road, you're definitely not going to like this. Human bodies and trash were treated the same among the Oregon Trail pioneers. Which is to say, they were ditched hastily on the side of the road. When you factor in a much lower life expectancy and lack of medical care, death was just a fact of life when it came to crossing the Oregon Trail. Everywhere they looked, darkness waited. People died from disease, crossing rivers, horses bucking riders, and/or getting crushed by a wagon wheel. Gun deaths were also pretty common on the trail. Other causes of a trail rider's demise included lightning storms, grass fires, hailstorms, snake bites, gunpowder explosions, suicide, and pioneer on pioneer violence. If you passed onto the great buffalo bullpen in the sky, the remaining pioneers would bury your body directly onto the trail so animals and wagons could roll right over it. This would help ease the scent if any wolves were looking for a quick snack. Bodies became literal speed bumps on the road. Rest in peace became rest in peace on the trail.</a:t>
                      </a:r>
                      <a:endParaRPr sz="1000">
                        <a:solidFill>
                          <a:schemeClr val="dk1"/>
                        </a:solidFill>
                        <a:latin typeface="Inter"/>
                        <a:ea typeface="Inter"/>
                        <a:cs typeface="Inter"/>
                        <a:sym typeface="Inter"/>
                      </a:endParaRPr>
                    </a:p>
                  </a:txBody>
                  <a:tcPr marT="91425" marB="91425" marR="91425" marL="91425"/>
                </a:tc>
              </a:tr>
            </a:tbl>
          </a:graphicData>
        </a:graphic>
      </p:graphicFrame>
      <p:sp>
        <p:nvSpPr>
          <p:cNvPr id="149" name="Google Shape;149;p37"/>
          <p:cNvSpPr txBox="1"/>
          <p:nvPr/>
        </p:nvSpPr>
        <p:spPr>
          <a:xfrm>
            <a:off x="435675" y="69004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298450" lvl="0" marL="457200" rtl="0" algn="l">
              <a:spcBef>
                <a:spcPts val="0"/>
              </a:spcBef>
              <a:spcAft>
                <a:spcPts val="0"/>
              </a:spcAft>
              <a:buClr>
                <a:srgbClr val="000000"/>
              </a:buClr>
              <a:buSzPts val="1100"/>
              <a:buFont typeface="Inter"/>
              <a:buAutoNum type="arabicPeriod"/>
            </a:pPr>
            <a:r>
              <a:rPr lang="en" sz="1100">
                <a:latin typeface="Inter"/>
                <a:ea typeface="Inter"/>
                <a:cs typeface="Inter"/>
                <a:sym typeface="Inter"/>
              </a:rPr>
              <a:t>What items did pioneers typically pack in their wagons for the Oregon Trail, and why did they have to be so selective about what to bring?</a:t>
            </a:r>
            <a:endParaRPr sz="1100">
              <a:solidFill>
                <a:srgbClr val="000000"/>
              </a:solidFill>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0" lvl="0" marL="457200" rtl="0" algn="l">
              <a:spcBef>
                <a:spcPts val="0"/>
              </a:spcBef>
              <a:spcAft>
                <a:spcPts val="0"/>
              </a:spcAft>
              <a:buNone/>
            </a:pPr>
            <a:r>
              <a:t/>
            </a:r>
            <a:endParaRPr sz="1100">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were some of the most common causes of death on the Oregon Trail, according to the text?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1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100">
              <a:solidFill>
                <a:srgbClr val="000000"/>
              </a:solidFill>
              <a:highlight>
                <a:srgbClr val="E95C3D"/>
              </a:highlight>
              <a:latin typeface="Inter"/>
              <a:ea typeface="Inter"/>
              <a:cs typeface="Inter"/>
              <a:sym typeface="Inter"/>
            </a:endParaRPr>
          </a:p>
        </p:txBody>
      </p:sp>
      <p:sp>
        <p:nvSpPr>
          <p:cNvPr id="150" name="Google Shape;150;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800">
                <a:latin typeface="Halant"/>
                <a:ea typeface="Halant"/>
                <a:cs typeface="Halant"/>
                <a:sym typeface="Halant"/>
              </a:rPr>
              <a:t>Video Reflection: The Oregon Trail</a:t>
            </a:r>
            <a:endParaRPr sz="1800">
              <a:solidFill>
                <a:srgbClr val="000000"/>
              </a:solidFill>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pic>
        <p:nvPicPr>
          <p:cNvPr id="155" name="Google Shape;155;p38"/>
          <p:cNvPicPr preferRelativeResize="0"/>
          <p:nvPr/>
        </p:nvPicPr>
        <p:blipFill>
          <a:blip r:embed="rId3">
            <a:alphaModFix/>
          </a:blip>
          <a:stretch>
            <a:fillRect/>
          </a:stretch>
        </p:blipFill>
        <p:spPr>
          <a:xfrm rot="-5400000">
            <a:off x="7065878" y="9420094"/>
            <a:ext cx="468882" cy="425136"/>
          </a:xfrm>
          <a:prstGeom prst="rect">
            <a:avLst/>
          </a:prstGeom>
          <a:noFill/>
          <a:ln>
            <a:noFill/>
          </a:ln>
        </p:spPr>
      </p:pic>
      <p:sp>
        <p:nvSpPr>
          <p:cNvPr id="156" name="Google Shape;156;p38"/>
          <p:cNvSpPr txBox="1"/>
          <p:nvPr/>
        </p:nvSpPr>
        <p:spPr>
          <a:xfrm rot="-5400000">
            <a:off x="5518880" y="2184554"/>
            <a:ext cx="369284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38"/>
          <p:cNvSpPr txBox="1"/>
          <p:nvPr/>
        </p:nvSpPr>
        <p:spPr>
          <a:xfrm rot="-5400000">
            <a:off x="6350704" y="4875451"/>
            <a:ext cx="20292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8" name="Google Shape;158;p38"/>
          <p:cNvSpPr txBox="1"/>
          <p:nvPr/>
        </p:nvSpPr>
        <p:spPr>
          <a:xfrm rot="-5400000">
            <a:off x="-3532575" y="4573525"/>
            <a:ext cx="93372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1300"/>
              </a:spcBef>
              <a:spcAft>
                <a:spcPts val="1300"/>
              </a:spcAft>
              <a:buClr>
                <a:schemeClr val="dk1"/>
              </a:buClr>
              <a:buSzPts val="1200"/>
              <a:buFont typeface="Arial"/>
              <a:buNone/>
            </a:pPr>
            <a:r>
              <a:rPr b="1" lang="en" sz="1200">
                <a:solidFill>
                  <a:schemeClr val="dk1"/>
                </a:solidFill>
                <a:latin typeface="Inter"/>
                <a:ea typeface="Inter"/>
                <a:cs typeface="Inter"/>
                <a:sym typeface="Inter"/>
              </a:rPr>
              <a:t>Directions: </a:t>
            </a:r>
            <a:r>
              <a:rPr lang="en" sz="1200">
                <a:solidFill>
                  <a:schemeClr val="dk1"/>
                </a:solidFill>
                <a:latin typeface="Inter"/>
                <a:ea typeface="Inter"/>
                <a:cs typeface="Inter"/>
                <a:sym typeface="Inter"/>
              </a:rPr>
              <a:t>Use the links in the Mapping Western Trails Research Guide to learn about the Santa Fe Trail, the Oregon Trail, the Mormon Migration, or the Pony Express.  You will need to draw and label your chosen trail on the provided blank map and choose at least </a:t>
            </a:r>
            <a:r>
              <a:rPr b="1" lang="en" sz="1200" u="sng">
                <a:solidFill>
                  <a:schemeClr val="dk1"/>
                </a:solidFill>
                <a:latin typeface="Inter"/>
                <a:ea typeface="Inter"/>
                <a:cs typeface="Inter"/>
                <a:sym typeface="Inter"/>
              </a:rPr>
              <a:t>THREE</a:t>
            </a:r>
            <a:r>
              <a:rPr lang="en" sz="1200">
                <a:solidFill>
                  <a:schemeClr val="dk1"/>
                </a:solidFill>
                <a:latin typeface="Inter"/>
                <a:ea typeface="Inter"/>
                <a:cs typeface="Inter"/>
                <a:sym typeface="Inter"/>
              </a:rPr>
              <a:t> people, places, or events/stories to plot and illustrate on your map. In the three boxes, provide a brief explanation of each of the three illustrations.</a:t>
            </a:r>
            <a:endParaRPr b="1" sz="1200">
              <a:solidFill>
                <a:schemeClr val="dk1"/>
              </a:solidFill>
              <a:latin typeface="Inter"/>
              <a:ea typeface="Inter"/>
              <a:cs typeface="Inter"/>
              <a:sym typeface="Inter"/>
            </a:endParaRPr>
          </a:p>
        </p:txBody>
      </p:sp>
      <p:sp>
        <p:nvSpPr>
          <p:cNvPr id="159" name="Google Shape;159;p38"/>
          <p:cNvSpPr txBox="1"/>
          <p:nvPr/>
        </p:nvSpPr>
        <p:spPr>
          <a:xfrm rot="-5400000">
            <a:off x="-4800600" y="4800475"/>
            <a:ext cx="100707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lang="en" sz="1800">
                <a:latin typeface="Halant"/>
                <a:ea typeface="Halant"/>
                <a:cs typeface="Halant"/>
                <a:sym typeface="Halant"/>
              </a:rPr>
              <a:t>Mapping Western Expansion: Illustrated Map Activity</a:t>
            </a:r>
            <a:endParaRPr sz="1800">
              <a:solidFill>
                <a:srgbClr val="000000"/>
              </a:solidFill>
              <a:latin typeface="Halant"/>
              <a:ea typeface="Halant"/>
              <a:cs typeface="Halant"/>
              <a:sym typeface="Halant"/>
            </a:endParaRPr>
          </a:p>
        </p:txBody>
      </p:sp>
      <p:pic>
        <p:nvPicPr>
          <p:cNvPr id="160" name="Google Shape;160;p38" title="MapChart_Map (2).png"/>
          <p:cNvPicPr preferRelativeResize="0"/>
          <p:nvPr/>
        </p:nvPicPr>
        <p:blipFill rotWithShape="1">
          <a:blip r:embed="rId4">
            <a:alphaModFix/>
          </a:blip>
          <a:srcRect b="14118" l="10546" r="4943" t="0"/>
          <a:stretch/>
        </p:blipFill>
        <p:spPr>
          <a:xfrm rot="-5400000">
            <a:off x="-270524" y="2288701"/>
            <a:ext cx="8737224" cy="5493050"/>
          </a:xfrm>
          <a:prstGeom prst="rect">
            <a:avLst/>
          </a:prstGeom>
          <a:noFill/>
          <a:ln>
            <a:noFill/>
          </a:ln>
        </p:spPr>
      </p:pic>
      <p:sp>
        <p:nvSpPr>
          <p:cNvPr id="161" name="Google Shape;161;p38"/>
          <p:cNvSpPr/>
          <p:nvPr/>
        </p:nvSpPr>
        <p:spPr>
          <a:xfrm>
            <a:off x="4756725" y="491875"/>
            <a:ext cx="1675800" cy="14997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2" name="Google Shape;162;p38"/>
          <p:cNvSpPr/>
          <p:nvPr/>
        </p:nvSpPr>
        <p:spPr>
          <a:xfrm>
            <a:off x="5122800" y="8174175"/>
            <a:ext cx="1885200" cy="13992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3" name="Google Shape;163;p38"/>
          <p:cNvSpPr/>
          <p:nvPr/>
        </p:nvSpPr>
        <p:spPr>
          <a:xfrm>
            <a:off x="5627675" y="6528950"/>
            <a:ext cx="1675800" cy="14997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4" name="Google Shape;164;p38"/>
          <p:cNvSpPr/>
          <p:nvPr/>
        </p:nvSpPr>
        <p:spPr>
          <a:xfrm>
            <a:off x="1428175" y="1783775"/>
            <a:ext cx="469500" cy="2472900"/>
          </a:xfrm>
          <a:prstGeom prst="rect">
            <a:avLst/>
          </a:prstGeom>
          <a:solidFill>
            <a:schemeClr val="lt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8" name="Shape 168"/>
        <p:cNvGrpSpPr/>
        <p:nvPr/>
      </p:nvGrpSpPr>
      <p:grpSpPr>
        <a:xfrm>
          <a:off x="0" y="0"/>
          <a:ext cx="0" cy="0"/>
          <a:chOff x="0" y="0"/>
          <a:chExt cx="0" cy="0"/>
        </a:xfrm>
      </p:grpSpPr>
      <p:pic>
        <p:nvPicPr>
          <p:cNvPr id="169" name="Google Shape;169;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2" name="Google Shape;172;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Mapping Western Trails Research Guide</a:t>
            </a:r>
            <a:endParaRPr sz="1900">
              <a:solidFill>
                <a:schemeClr val="dk1"/>
              </a:solidFill>
              <a:latin typeface="Halant"/>
              <a:ea typeface="Halant"/>
              <a:cs typeface="Halant"/>
              <a:sym typeface="Halant"/>
            </a:endParaRPr>
          </a:p>
        </p:txBody>
      </p:sp>
      <p:graphicFrame>
        <p:nvGraphicFramePr>
          <p:cNvPr id="173" name="Google Shape;173;p39"/>
          <p:cNvGraphicFramePr/>
          <p:nvPr/>
        </p:nvGraphicFramePr>
        <p:xfrm>
          <a:off x="489388" y="654829"/>
          <a:ext cx="3000000" cy="3000000"/>
        </p:xfrm>
        <a:graphic>
          <a:graphicData uri="http://schemas.openxmlformats.org/drawingml/2006/table">
            <a:tbl>
              <a:tblPr>
                <a:noFill/>
                <a:tableStyleId>{D766455E-1A36-469F-890D-40A36E5284CA}</a:tableStyleId>
              </a:tblPr>
              <a:tblGrid>
                <a:gridCol w="2271325"/>
                <a:gridCol w="2271325"/>
                <a:gridCol w="2271325"/>
              </a:tblGrid>
              <a:tr h="431975">
                <a:tc>
                  <a:txBody>
                    <a:bodyPr/>
                    <a:lstStyle/>
                    <a:p>
                      <a:pPr indent="0" lvl="0" marL="0" rtl="0" algn="ctr">
                        <a:spcBef>
                          <a:spcPts val="0"/>
                        </a:spcBef>
                        <a:spcAft>
                          <a:spcPts val="0"/>
                        </a:spcAft>
                        <a:buNone/>
                      </a:pPr>
                      <a:r>
                        <a:rPr b="1" lang="en" sz="1300">
                          <a:latin typeface="Inter"/>
                          <a:ea typeface="Inter"/>
                          <a:cs typeface="Inter"/>
                          <a:sym typeface="Inter"/>
                        </a:rPr>
                        <a:t>Western Trail</a:t>
                      </a:r>
                      <a:endParaRPr b="1" sz="13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300">
                          <a:latin typeface="Inter"/>
                          <a:ea typeface="Inter"/>
                          <a:cs typeface="Inter"/>
                          <a:sym typeface="Inter"/>
                        </a:rPr>
                        <a:t>Research Sources</a:t>
                      </a:r>
                      <a:endParaRPr b="1" sz="1300">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300">
                          <a:latin typeface="Inter"/>
                          <a:ea typeface="Inter"/>
                          <a:cs typeface="Inter"/>
                          <a:sym typeface="Inter"/>
                        </a:rPr>
                        <a:t>Map Sources</a:t>
                      </a:r>
                      <a:endParaRPr b="1" sz="1300">
                        <a:latin typeface="Inter"/>
                        <a:ea typeface="Inter"/>
                        <a:cs typeface="Inter"/>
                        <a:sym typeface="Inter"/>
                      </a:endParaRPr>
                    </a:p>
                  </a:txBody>
                  <a:tcPr marT="95775" marB="95775" marR="97150" marL="97150"/>
                </a:tc>
              </a:tr>
              <a:tr h="19274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Santa Fe Trail (1821)</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This trade route connected Missouri to Santa Fe (then part of Mexico). It began shortly after Mexico gained independence from Spain and opened its borders to American trade.</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4">
                            <a:extLst>
                              <a:ext uri="{A12FA001-AC4F-418D-AE19-62706E023703}">
                                <ahyp:hlinkClr val="tx"/>
                              </a:ext>
                            </a:extLst>
                          </a:hlinkClick>
                        </a:rPr>
                        <a:t>Santa Fe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5">
                            <a:extLst>
                              <a:ext uri="{A12FA001-AC4F-418D-AE19-62706E023703}">
                                <ahyp:hlinkClr val="tx"/>
                              </a:ext>
                            </a:extLst>
                          </a:hlinkClick>
                        </a:rPr>
                        <a:t>Encyclopedia of Oklahoma History and Culture</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6">
                            <a:extLst>
                              <a:ext uri="{A12FA001-AC4F-418D-AE19-62706E023703}">
                                <ahyp:hlinkClr val="tx"/>
                              </a:ext>
                            </a:extLst>
                          </a:hlinkClick>
                        </a:rPr>
                        <a:t>History Channel</a:t>
                      </a:r>
                      <a:endParaRPr sz="1100">
                        <a:solidFill>
                          <a:schemeClr val="accent5"/>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7">
                            <a:extLst>
                              <a:ext uri="{A12FA001-AC4F-418D-AE19-62706E023703}">
                                <ahyp:hlinkClr val="tx"/>
                              </a:ext>
                            </a:extLst>
                          </a:hlinkClick>
                        </a:rPr>
                        <a:t>Maps - Santa Fe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8">
                            <a:extLst>
                              <a:ext uri="{A12FA001-AC4F-418D-AE19-62706E023703}">
                                <ahyp:hlinkClr val="tx"/>
                              </a:ext>
                            </a:extLst>
                          </a:hlinkClick>
                        </a:rPr>
                        <a:t>Trails West</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9">
                            <a:extLst>
                              <a:ext uri="{A12FA001-AC4F-418D-AE19-62706E023703}">
                                <ahyp:hlinkClr val="tx"/>
                              </a:ext>
                            </a:extLst>
                          </a:hlinkClick>
                        </a:rPr>
                        <a:t>National Park Service - National Trails</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txBody>
                  <a:tcPr marT="95775" marB="95775" marR="97150" marL="97150"/>
                </a:tc>
              </a:tr>
              <a:tr h="19611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Oregon Trail (1836)</a:t>
                      </a:r>
                      <a:endParaRPr b="1" sz="10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While fur trappers used parts of the trail earlier, the first large group of settlers traveled the trail in 1836. The major migration, known as the “Great Migration,” took place in 1843.</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10">
                            <a:extLst>
                              <a:ext uri="{A12FA001-AC4F-418D-AE19-62706E023703}">
                                <ahyp:hlinkClr val="tx"/>
                              </a:ext>
                            </a:extLst>
                          </a:hlinkClick>
                        </a:rPr>
                        <a:t>Oregon National Historic Trail</a:t>
                      </a:r>
                      <a:endParaRPr sz="1100">
                        <a:solidFill>
                          <a:schemeClr val="accent5"/>
                        </a:solidFill>
                        <a:latin typeface="Inter"/>
                        <a:ea typeface="Inter"/>
                        <a:cs typeface="Inter"/>
                        <a:sym typeface="Inter"/>
                      </a:endParaRPr>
                    </a:p>
                    <a:p>
                      <a:pPr indent="0" lvl="0" marL="0" rtl="0" algn="l">
                        <a:spcBef>
                          <a:spcPts val="0"/>
                        </a:spcBef>
                        <a:spcAft>
                          <a:spcPts val="0"/>
                        </a:spcAft>
                        <a:buNone/>
                      </a:pPr>
                      <a:r>
                        <a:t/>
                      </a:r>
                      <a:endParaRPr sz="1100">
                        <a:solidFill>
                          <a:schemeClr val="accent5"/>
                        </a:solidFill>
                        <a:latin typeface="Inter"/>
                        <a:ea typeface="Inter"/>
                        <a:cs typeface="Inter"/>
                        <a:sym typeface="Inter"/>
                      </a:endParaRPr>
                    </a:p>
                    <a:p>
                      <a:pPr indent="0" lvl="0" marL="0" rtl="0" algn="l">
                        <a:spcBef>
                          <a:spcPts val="0"/>
                        </a:spcBef>
                        <a:spcAft>
                          <a:spcPts val="0"/>
                        </a:spcAft>
                        <a:buNone/>
                      </a:pPr>
                      <a:r>
                        <a:rPr lang="en" sz="1100" u="sng">
                          <a:solidFill>
                            <a:schemeClr val="accent5"/>
                          </a:solidFill>
                          <a:latin typeface="Inter"/>
                          <a:ea typeface="Inter"/>
                          <a:cs typeface="Inter"/>
                          <a:sym typeface="Inter"/>
                          <a:hlinkClick r:id="rId11">
                            <a:extLst>
                              <a:ext uri="{A12FA001-AC4F-418D-AE19-62706E023703}">
                                <ahyp:hlinkClr val="tx"/>
                              </a:ext>
                            </a:extLst>
                          </a:hlinkClick>
                        </a:rPr>
                        <a:t>History Channel</a:t>
                      </a:r>
                      <a:endParaRPr sz="1100">
                        <a:solidFill>
                          <a:schemeClr val="accent5"/>
                        </a:solidFill>
                        <a:latin typeface="Inter"/>
                        <a:ea typeface="Inter"/>
                        <a:cs typeface="Inter"/>
                        <a:sym typeface="Inter"/>
                      </a:endParaRPr>
                    </a:p>
                    <a:p>
                      <a:pPr indent="0" lvl="0" marL="0" rtl="0" algn="l">
                        <a:spcBef>
                          <a:spcPts val="0"/>
                        </a:spcBef>
                        <a:spcAft>
                          <a:spcPts val="0"/>
                        </a:spcAft>
                        <a:buNone/>
                      </a:pPr>
                      <a:r>
                        <a:t/>
                      </a:r>
                      <a:endParaRPr sz="1100">
                        <a:solidFill>
                          <a:schemeClr val="accent5"/>
                        </a:solidFill>
                        <a:latin typeface="Inter"/>
                        <a:ea typeface="Inter"/>
                        <a:cs typeface="Inter"/>
                        <a:sym typeface="Inter"/>
                      </a:endParaRPr>
                    </a:p>
                    <a:p>
                      <a:pPr indent="0" lvl="0" marL="0" rtl="0" algn="l">
                        <a:spcBef>
                          <a:spcPts val="0"/>
                        </a:spcBef>
                        <a:spcAft>
                          <a:spcPts val="0"/>
                        </a:spcAft>
                        <a:buNone/>
                      </a:pPr>
                      <a:r>
                        <a:rPr lang="en" sz="1100" u="sng">
                          <a:solidFill>
                            <a:schemeClr val="accent5"/>
                          </a:solidFill>
                          <a:latin typeface="Inter"/>
                          <a:ea typeface="Inter"/>
                          <a:cs typeface="Inter"/>
                          <a:sym typeface="Inter"/>
                          <a:hlinkClick r:id="rId12">
                            <a:extLst>
                              <a:ext uri="{A12FA001-AC4F-418D-AE19-62706E023703}">
                                <ahyp:hlinkClr val="tx"/>
                              </a:ext>
                            </a:extLst>
                          </a:hlinkClick>
                        </a:rPr>
                        <a:t>The Oregon Encyclopedia</a:t>
                      </a:r>
                      <a:endParaRPr sz="1100">
                        <a:solidFill>
                          <a:schemeClr val="accent5"/>
                        </a:solidFill>
                        <a:latin typeface="Inter"/>
                        <a:ea typeface="Inter"/>
                        <a:cs typeface="Inter"/>
                        <a:sym typeface="Inter"/>
                      </a:endParaRPr>
                    </a:p>
                    <a:p>
                      <a:pPr indent="0" lvl="0" marL="0" rtl="0" algn="l">
                        <a:spcBef>
                          <a:spcPts val="0"/>
                        </a:spcBef>
                        <a:spcAft>
                          <a:spcPts val="0"/>
                        </a:spcAft>
                        <a:buNone/>
                      </a:pPr>
                      <a:r>
                        <a:t/>
                      </a:r>
                      <a:endParaRPr sz="1100">
                        <a:solidFill>
                          <a:schemeClr val="accent5"/>
                        </a:solidFill>
                        <a:latin typeface="Inter"/>
                        <a:ea typeface="Inter"/>
                        <a:cs typeface="Inter"/>
                        <a:sym typeface="Inter"/>
                      </a:endParaRPr>
                    </a:p>
                    <a:p>
                      <a:pPr indent="0" lvl="0" marL="0" rtl="0" algn="l">
                        <a:spcBef>
                          <a:spcPts val="0"/>
                        </a:spcBef>
                        <a:spcAft>
                          <a:spcPts val="0"/>
                        </a:spcAft>
                        <a:buNone/>
                      </a:pPr>
                      <a:r>
                        <a:rPr lang="en" sz="1100" u="sng">
                          <a:solidFill>
                            <a:schemeClr val="accent5"/>
                          </a:solidFill>
                          <a:latin typeface="Inter"/>
                          <a:ea typeface="Inter"/>
                          <a:cs typeface="Inter"/>
                          <a:sym typeface="Inter"/>
                          <a:hlinkClick r:id="rId13">
                            <a:extLst>
                              <a:ext uri="{A12FA001-AC4F-418D-AE19-62706E023703}">
                                <ahyp:hlinkClr val="tx"/>
                              </a:ext>
                            </a:extLst>
                          </a:hlinkClick>
                        </a:rPr>
                        <a:t>National Park Service</a:t>
                      </a:r>
                      <a:endParaRPr sz="1100">
                        <a:solidFill>
                          <a:schemeClr val="accent5"/>
                        </a:solidFill>
                        <a:latin typeface="Inter"/>
                        <a:ea typeface="Inter"/>
                        <a:cs typeface="Inter"/>
                        <a:sym typeface="Inter"/>
                      </a:endParaRPr>
                    </a:p>
                    <a:p>
                      <a:pPr indent="0" lvl="0" marL="0" rtl="0" algn="l">
                        <a:spcBef>
                          <a:spcPts val="0"/>
                        </a:spcBef>
                        <a:spcAft>
                          <a:spcPts val="0"/>
                        </a:spcAft>
                        <a:buNone/>
                      </a:pPr>
                      <a:r>
                        <a:t/>
                      </a:r>
                      <a:endParaRPr sz="1100">
                        <a:solidFill>
                          <a:schemeClr val="accent5"/>
                        </a:solidFill>
                        <a:latin typeface="Inter"/>
                        <a:ea typeface="Inter"/>
                        <a:cs typeface="Inter"/>
                        <a:sym typeface="Inter"/>
                      </a:endParaRPr>
                    </a:p>
                    <a:p>
                      <a:pPr indent="0" lvl="0" marL="0" rtl="0" algn="l">
                        <a:spcBef>
                          <a:spcPts val="0"/>
                        </a:spcBef>
                        <a:spcAft>
                          <a:spcPts val="0"/>
                        </a:spcAft>
                        <a:buNone/>
                      </a:pPr>
                      <a:r>
                        <a:rPr lang="en" sz="1100" u="sng">
                          <a:solidFill>
                            <a:schemeClr val="accent5"/>
                          </a:solidFill>
                          <a:latin typeface="Inter"/>
                          <a:ea typeface="Inter"/>
                          <a:cs typeface="Inter"/>
                          <a:sym typeface="Inter"/>
                          <a:hlinkClick r:id="rId14">
                            <a:extLst>
                              <a:ext uri="{A12FA001-AC4F-418D-AE19-62706E023703}">
                                <ahyp:hlinkClr val="tx"/>
                              </a:ext>
                            </a:extLst>
                          </a:hlinkClick>
                        </a:rPr>
                        <a:t>National Oregon-California Trial  Center</a:t>
                      </a:r>
                      <a:endParaRPr sz="1100">
                        <a:solidFill>
                          <a:schemeClr val="accent5"/>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15">
                            <a:extLst>
                              <a:ext uri="{A12FA001-AC4F-418D-AE19-62706E023703}">
                                <ahyp:hlinkClr val="tx"/>
                              </a:ext>
                            </a:extLst>
                          </a:hlinkClick>
                        </a:rPr>
                        <a:t>Maps - Oregon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16">
                            <a:extLst>
                              <a:ext uri="{A12FA001-AC4F-418D-AE19-62706E023703}">
                                <ahyp:hlinkClr val="tx"/>
                              </a:ext>
                            </a:extLst>
                          </a:hlinkClick>
                        </a:rPr>
                        <a:t>Trails West</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17">
                            <a:extLst>
                              <a:ext uri="{A12FA001-AC4F-418D-AE19-62706E023703}">
                                <ahyp:hlinkClr val="tx"/>
                              </a:ext>
                            </a:extLst>
                          </a:hlinkClick>
                        </a:rPr>
                        <a:t>National Park Service - National Trails</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txBody>
                  <a:tcPr marT="95775" marB="95775" marR="97150" marL="97150"/>
                </a:tc>
              </a:tr>
              <a:tr h="1771075">
                <a:tc>
                  <a:txBody>
                    <a:bodyPr/>
                    <a:lstStyle/>
                    <a:p>
                      <a:pPr indent="0" lvl="0" marL="0" rtl="0" algn="l">
                        <a:spcBef>
                          <a:spcPts val="0"/>
                        </a:spcBef>
                        <a:spcAft>
                          <a:spcPts val="0"/>
                        </a:spcAft>
                        <a:buNone/>
                      </a:pPr>
                      <a:r>
                        <a:rPr b="1" lang="en" sz="1000">
                          <a:solidFill>
                            <a:schemeClr val="dk1"/>
                          </a:solidFill>
                          <a:latin typeface="Inter"/>
                          <a:ea typeface="Inter"/>
                          <a:cs typeface="Inter"/>
                          <a:sym typeface="Inter"/>
                        </a:rPr>
                        <a:t>Mormon Migration (1846-1847)</a:t>
                      </a:r>
                      <a:endParaRPr b="1" sz="10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The Mormon pioneers, seeking religious freedom, began their westward journey from Illinois to the Salt Lake Valley in Utah in 1846, arriving in 1847.</a:t>
                      </a:r>
                      <a:endParaRPr i="1" sz="1200">
                        <a:solidFill>
                          <a:schemeClr val="dk1"/>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18">
                            <a:extLst>
                              <a:ext uri="{A12FA001-AC4F-418D-AE19-62706E023703}">
                                <ahyp:hlinkClr val="tx"/>
                              </a:ext>
                            </a:extLst>
                          </a:hlinkClick>
                        </a:rPr>
                        <a:t>Mormon Pioneer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19">
                            <a:extLst>
                              <a:ext uri="{A12FA001-AC4F-418D-AE19-62706E023703}">
                                <ahyp:hlinkClr val="tx"/>
                              </a:ext>
                            </a:extLst>
                          </a:hlinkClick>
                        </a:rPr>
                        <a:t>American Experience</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20">
                            <a:extLst>
                              <a:ext uri="{A12FA001-AC4F-418D-AE19-62706E023703}">
                                <ahyp:hlinkClr val="tx"/>
                              </a:ext>
                            </a:extLst>
                          </a:hlinkClick>
                        </a:rPr>
                        <a:t>Digital Public Library of America</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21">
                            <a:extLst>
                              <a:ext uri="{A12FA001-AC4F-418D-AE19-62706E023703}">
                                <ahyp:hlinkClr val="tx"/>
                              </a:ext>
                            </a:extLst>
                          </a:hlinkClick>
                        </a:rPr>
                        <a:t>History Channel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22">
                            <a:extLst>
                              <a:ext uri="{A12FA001-AC4F-418D-AE19-62706E023703}">
                                <ahyp:hlinkClr val="tx"/>
                              </a:ext>
                            </a:extLst>
                          </a:hlinkClick>
                        </a:rPr>
                        <a:t>Mormon Pioneer Trail</a:t>
                      </a:r>
                      <a:endParaRPr sz="1100">
                        <a:solidFill>
                          <a:schemeClr val="accent5"/>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23">
                            <a:extLst>
                              <a:ext uri="{A12FA001-AC4F-418D-AE19-62706E023703}">
                                <ahyp:hlinkClr val="tx"/>
                              </a:ext>
                            </a:extLst>
                          </a:hlinkClick>
                        </a:rPr>
                        <a:t>Maps - Pony Express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24">
                            <a:extLst>
                              <a:ext uri="{A12FA001-AC4F-418D-AE19-62706E023703}">
                                <ahyp:hlinkClr val="tx"/>
                              </a:ext>
                            </a:extLst>
                          </a:hlinkClick>
                        </a:rPr>
                        <a:t>Trails West</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25">
                            <a:extLst>
                              <a:ext uri="{A12FA001-AC4F-418D-AE19-62706E023703}">
                                <ahyp:hlinkClr val="tx"/>
                              </a:ext>
                            </a:extLst>
                          </a:hlinkClick>
                        </a:rPr>
                        <a:t>National Park Service - National Trails</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txBody>
                  <a:tcPr marT="95775" marB="95775" marR="97150" marL="97150"/>
                </a:tc>
              </a:tr>
              <a:tr h="19698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Pony Express (1860-1861)</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This fast mail service used relays of horse riders between Missouri and California. It only operated for about 18 months before the telegraph made it obsolete.</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26">
                            <a:extLst>
                              <a:ext uri="{A12FA001-AC4F-418D-AE19-62706E023703}">
                                <ahyp:hlinkClr val="tx"/>
                              </a:ext>
                            </a:extLst>
                          </a:hlinkClick>
                        </a:rPr>
                        <a:t>Pony Express National Historic Trail</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27">
                            <a:extLst>
                              <a:ext uri="{A12FA001-AC4F-418D-AE19-62706E023703}">
                                <ahyp:hlinkClr val="tx"/>
                              </a:ext>
                            </a:extLst>
                          </a:hlinkClick>
                        </a:rPr>
                        <a:t>National Pony Express Association</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28">
                            <a:extLst>
                              <a:ext uri="{A12FA001-AC4F-418D-AE19-62706E023703}">
                                <ahyp:hlinkClr val="tx"/>
                              </a:ext>
                            </a:extLst>
                          </a:hlinkClick>
                        </a:rPr>
                        <a:t>National Postal Museum</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29">
                            <a:extLst>
                              <a:ext uri="{A12FA001-AC4F-418D-AE19-62706E023703}">
                                <ahyp:hlinkClr val="tx"/>
                              </a:ext>
                            </a:extLst>
                          </a:hlinkClick>
                        </a:rPr>
                        <a:t>Pony Express National Museum</a:t>
                      </a:r>
                      <a:endParaRPr sz="1100">
                        <a:solidFill>
                          <a:schemeClr val="accent5"/>
                        </a:solidFill>
                        <a:latin typeface="Inter"/>
                        <a:ea typeface="Inter"/>
                        <a:cs typeface="Inter"/>
                        <a:sym typeface="Inter"/>
                      </a:endParaRPr>
                    </a:p>
                  </a:txBody>
                  <a:tcPr marT="95775" marB="95775" marR="97150" marL="97150"/>
                </a:tc>
                <a:tc>
                  <a:txBody>
                    <a:bodyPr/>
                    <a:lstStyle/>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30">
                            <a:extLst>
                              <a:ext uri="{A12FA001-AC4F-418D-AE19-62706E023703}">
                                <ahyp:hlinkClr val="tx"/>
                              </a:ext>
                            </a:extLst>
                          </a:hlinkClick>
                        </a:rPr>
                        <a:t>Maps - Mormon Pioneer National Historic Trail</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100" u="sng">
                          <a:solidFill>
                            <a:schemeClr val="accent5"/>
                          </a:solidFill>
                          <a:latin typeface="Inter"/>
                          <a:ea typeface="Inter"/>
                          <a:cs typeface="Inter"/>
                          <a:sym typeface="Inter"/>
                          <a:hlinkClick r:id="rId31">
                            <a:extLst>
                              <a:ext uri="{A12FA001-AC4F-418D-AE19-62706E023703}">
                                <ahyp:hlinkClr val="tx"/>
                              </a:ext>
                            </a:extLst>
                          </a:hlinkClick>
                        </a:rPr>
                        <a:t>Trails West</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100">
                        <a:solidFill>
                          <a:schemeClr val="accent5"/>
                        </a:solidFill>
                        <a:latin typeface="Inter"/>
                        <a:ea typeface="Inter"/>
                        <a:cs typeface="Inter"/>
                        <a:sym typeface="Inter"/>
                      </a:endParaRPr>
                    </a:p>
                    <a:p>
                      <a:pPr indent="0" lvl="0" marL="0" rtl="0" algn="l">
                        <a:lnSpc>
                          <a:spcPct val="115000"/>
                        </a:lnSpc>
                        <a:spcBef>
                          <a:spcPts val="0"/>
                        </a:spcBef>
                        <a:spcAft>
                          <a:spcPts val="0"/>
                        </a:spcAft>
                        <a:buNone/>
                      </a:pPr>
                      <a:r>
                        <a:rPr lang="en" sz="1100" u="sng">
                          <a:solidFill>
                            <a:schemeClr val="accent5"/>
                          </a:solidFill>
                          <a:latin typeface="Inter"/>
                          <a:ea typeface="Inter"/>
                          <a:cs typeface="Inter"/>
                          <a:sym typeface="Inter"/>
                          <a:hlinkClick r:id="rId32">
                            <a:extLst>
                              <a:ext uri="{A12FA001-AC4F-418D-AE19-62706E023703}">
                                <ahyp:hlinkClr val="tx"/>
                              </a:ext>
                            </a:extLst>
                          </a:hlinkClick>
                        </a:rPr>
                        <a:t>National Park Service - National Trails</a:t>
                      </a:r>
                      <a:r>
                        <a:rPr lang="en" sz="1100">
                          <a:solidFill>
                            <a:schemeClr val="accent5"/>
                          </a:solidFill>
                          <a:latin typeface="Inter"/>
                          <a:ea typeface="Inter"/>
                          <a:cs typeface="Inter"/>
                          <a:sym typeface="Inter"/>
                        </a:rPr>
                        <a:t> </a:t>
                      </a:r>
                      <a:endParaRPr sz="1100">
                        <a:solidFill>
                          <a:schemeClr val="accent5"/>
                        </a:solidFill>
                        <a:latin typeface="Inter"/>
                        <a:ea typeface="Inter"/>
                        <a:cs typeface="Inter"/>
                        <a:sym typeface="Inter"/>
                      </a:endParaRPr>
                    </a:p>
                  </a:txBody>
                  <a:tcPr marT="95775" marB="95775" marR="97150" marL="97150"/>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pic>
        <p:nvPicPr>
          <p:cNvPr id="178" name="Google Shape;178;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9" name="Google Shape;179;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0" name="Google Shape;180;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1" name="Google Shape;181;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Mapping Western Trails Research Guide</a:t>
            </a:r>
            <a:endParaRPr sz="1900">
              <a:solidFill>
                <a:schemeClr val="dk1"/>
              </a:solidFill>
              <a:latin typeface="Halant"/>
              <a:ea typeface="Halant"/>
              <a:cs typeface="Halant"/>
              <a:sym typeface="Halant"/>
            </a:endParaRPr>
          </a:p>
        </p:txBody>
      </p:sp>
      <p:graphicFrame>
        <p:nvGraphicFramePr>
          <p:cNvPr id="182" name="Google Shape;182;p40"/>
          <p:cNvGraphicFramePr/>
          <p:nvPr/>
        </p:nvGraphicFramePr>
        <p:xfrm>
          <a:off x="489388" y="731029"/>
          <a:ext cx="3000000" cy="3000000"/>
        </p:xfrm>
        <a:graphic>
          <a:graphicData uri="http://schemas.openxmlformats.org/drawingml/2006/table">
            <a:tbl>
              <a:tblPr>
                <a:noFill/>
                <a:tableStyleId>{D766455E-1A36-469F-890D-40A36E5284CA}</a:tableStyleId>
              </a:tblPr>
              <a:tblGrid>
                <a:gridCol w="2271325"/>
                <a:gridCol w="4542650"/>
              </a:tblGrid>
              <a:tr h="431975">
                <a:tc>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Western Trail</a:t>
                      </a:r>
                      <a:endParaRPr b="1" sz="1300">
                        <a:solidFill>
                          <a:schemeClr val="dk1"/>
                        </a:solidFill>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List of Possible Illustration Topics</a:t>
                      </a:r>
                      <a:endParaRPr b="1" sz="1300">
                        <a:solidFill>
                          <a:schemeClr val="dk1"/>
                        </a:solidFill>
                        <a:latin typeface="Inter"/>
                        <a:ea typeface="Inter"/>
                        <a:cs typeface="Inter"/>
                        <a:sym typeface="Inter"/>
                      </a:endParaRPr>
                    </a:p>
                  </a:txBody>
                  <a:tcPr marT="95775" marB="95775" marR="97150" marL="97150"/>
                </a:tc>
              </a:tr>
              <a:tr h="19274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Santa Fe Trail (1821)</a:t>
                      </a:r>
                      <a:endParaRPr b="1" sz="13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This trade route connected Missouri to Santa Fe (then part of Mexico). It began shortly after Mexico gained independence from Spain and opened its borders to American trade.</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Raton Pass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Mountain Route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Cimarron Route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America’s Army of the West invasion of Mexico</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Treaty of Guadalupe Hidalgo</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Railroads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Carmel Benavides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Cathay Williams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Charles Bent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Don Felipe Chavez</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Emily Fisher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Flora Langerman Spiegelberg</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Francisca Lopez</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Hiram Young</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Julia Archibald Holmes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La Tules, María Gertrudis Barceló</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Mestaa'ėhehe (Owl Woman)</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Quanah Parker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William Bent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William James Hinchey</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Rabbit Ears Mountain</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McNees Crossing</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Buffalo Soldiers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William Becknell</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Jornada</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Bent’s Fort or Fort William</a:t>
                      </a:r>
                      <a:endParaRPr sz="1300">
                        <a:solidFill>
                          <a:schemeClr val="dk1"/>
                        </a:solidFill>
                        <a:highlight>
                          <a:srgbClr val="FFFFFF"/>
                        </a:highlight>
                        <a:latin typeface="Inter"/>
                        <a:ea typeface="Inter"/>
                        <a:cs typeface="Inter"/>
                        <a:sym typeface="Inter"/>
                      </a:endParaRPr>
                    </a:p>
                  </a:txBody>
                  <a:tcPr marT="95775" marB="95775" marR="97150" marL="97150"/>
                </a:tc>
              </a:tr>
              <a:tr h="19611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Oregon Trail (1836)</a:t>
                      </a:r>
                      <a:endParaRPr b="1" sz="1000">
                        <a:solidFill>
                          <a:schemeClr val="dk1"/>
                        </a:solidFill>
                        <a:latin typeface="Inter"/>
                        <a:ea typeface="Inter"/>
                        <a:cs typeface="Inter"/>
                        <a:sym typeface="Inter"/>
                      </a:endParaRPr>
                    </a:p>
                    <a:p>
                      <a:pPr indent="0" lvl="0" marL="0" rtl="0" algn="l">
                        <a:spcBef>
                          <a:spcPts val="0"/>
                        </a:spcBef>
                        <a:spcAft>
                          <a:spcPts val="0"/>
                        </a:spcAft>
                        <a:buNone/>
                      </a:pPr>
                      <a:r>
                        <a:rPr i="1" lang="en" sz="1000">
                          <a:solidFill>
                            <a:schemeClr val="dk1"/>
                          </a:solidFill>
                          <a:latin typeface="Inter"/>
                          <a:ea typeface="Inter"/>
                          <a:cs typeface="Inter"/>
                          <a:sym typeface="Inter"/>
                        </a:rPr>
                        <a:t>While fur trappers used parts of the trail earlier, the first large group of settlers traveled the trail in 1836. The major migration, known as the “Great Migration,” took place in 1843.</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Lewis and Clark Expedition</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Fort Astoria and the fur trade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Marcus and Narcissa Whitman and the Willamette Valley</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“Great Migration”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Tabitha Brown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Matilda and Elizabeth Sager</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Robin and Polly Holmes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Emily Fisher</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Hiram Young</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African Americans on the Oregon Trail</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Homestead Act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Cholera</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Oregon Trail Ruts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Columbia River Gorge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Mount Hood</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Oregon City</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Rocky Mountains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Rock Creek Station</a:t>
                      </a:r>
                      <a:endParaRPr sz="1000">
                        <a:solidFill>
                          <a:schemeClr val="dk1"/>
                        </a:solidFill>
                        <a:latin typeface="Inter"/>
                        <a:ea typeface="Inter"/>
                        <a:cs typeface="Inter"/>
                        <a:sym typeface="Inter"/>
                      </a:endParaRPr>
                    </a:p>
                  </a:txBody>
                  <a:tcPr marT="95775" marB="95775" marR="97150" marL="9715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pic>
        <p:nvPicPr>
          <p:cNvPr id="187" name="Google Shape;187;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8" name="Google Shape;188;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0" name="Google Shape;190;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Mapping Western Trails Research Guide</a:t>
            </a:r>
            <a:endParaRPr sz="1900">
              <a:solidFill>
                <a:schemeClr val="dk1"/>
              </a:solidFill>
              <a:latin typeface="Halant"/>
              <a:ea typeface="Halant"/>
              <a:cs typeface="Halant"/>
              <a:sym typeface="Halant"/>
            </a:endParaRPr>
          </a:p>
        </p:txBody>
      </p:sp>
      <p:graphicFrame>
        <p:nvGraphicFramePr>
          <p:cNvPr id="191" name="Google Shape;191;p41"/>
          <p:cNvGraphicFramePr/>
          <p:nvPr/>
        </p:nvGraphicFramePr>
        <p:xfrm>
          <a:off x="489388" y="731029"/>
          <a:ext cx="3000000" cy="3000000"/>
        </p:xfrm>
        <a:graphic>
          <a:graphicData uri="http://schemas.openxmlformats.org/drawingml/2006/table">
            <a:tbl>
              <a:tblPr>
                <a:noFill/>
                <a:tableStyleId>{D766455E-1A36-469F-890D-40A36E5284CA}</a:tableStyleId>
              </a:tblPr>
              <a:tblGrid>
                <a:gridCol w="2271325"/>
                <a:gridCol w="4542650"/>
              </a:tblGrid>
              <a:tr h="431975">
                <a:tc>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Western Trail</a:t>
                      </a:r>
                      <a:endParaRPr b="1" sz="1300">
                        <a:solidFill>
                          <a:schemeClr val="dk1"/>
                        </a:solidFill>
                        <a:latin typeface="Inter"/>
                        <a:ea typeface="Inter"/>
                        <a:cs typeface="Inter"/>
                        <a:sym typeface="Inter"/>
                      </a:endParaRPr>
                    </a:p>
                  </a:txBody>
                  <a:tcPr marT="95775" marB="95775" marR="97150" marL="97150"/>
                </a:tc>
                <a:tc>
                  <a:txBody>
                    <a:bodyPr/>
                    <a:lstStyle/>
                    <a:p>
                      <a:pPr indent="0" lvl="0" marL="0" rtl="0" algn="ctr">
                        <a:spcBef>
                          <a:spcPts val="0"/>
                        </a:spcBef>
                        <a:spcAft>
                          <a:spcPts val="0"/>
                        </a:spcAft>
                        <a:buNone/>
                      </a:pPr>
                      <a:r>
                        <a:rPr b="1" lang="en" sz="1300">
                          <a:solidFill>
                            <a:schemeClr val="dk1"/>
                          </a:solidFill>
                          <a:latin typeface="Inter"/>
                          <a:ea typeface="Inter"/>
                          <a:cs typeface="Inter"/>
                          <a:sym typeface="Inter"/>
                        </a:rPr>
                        <a:t>List of Possible Illustration Topics</a:t>
                      </a:r>
                      <a:endParaRPr b="1" sz="1300">
                        <a:solidFill>
                          <a:schemeClr val="dk1"/>
                        </a:solidFill>
                        <a:latin typeface="Inter"/>
                        <a:ea typeface="Inter"/>
                        <a:cs typeface="Inter"/>
                        <a:sym typeface="Inter"/>
                      </a:endParaRPr>
                    </a:p>
                  </a:txBody>
                  <a:tcPr marT="95775" marB="95775" marR="97150" marL="97150"/>
                </a:tc>
              </a:tr>
              <a:tr h="3866175">
                <a:tc>
                  <a:txBody>
                    <a:bodyPr/>
                    <a:lstStyle/>
                    <a:p>
                      <a:pPr indent="0" lvl="0" marL="0" rtl="0" algn="l">
                        <a:spcBef>
                          <a:spcPts val="0"/>
                        </a:spcBef>
                        <a:spcAft>
                          <a:spcPts val="0"/>
                        </a:spcAft>
                        <a:buClr>
                          <a:schemeClr val="dk1"/>
                        </a:buClr>
                        <a:buSzPts val="1200"/>
                        <a:buFont typeface="Arial"/>
                        <a:buNone/>
                      </a:pPr>
                      <a:r>
                        <a:rPr b="1" lang="en" sz="1000">
                          <a:solidFill>
                            <a:schemeClr val="dk1"/>
                          </a:solidFill>
                          <a:latin typeface="Inter"/>
                          <a:ea typeface="Inter"/>
                          <a:cs typeface="Inter"/>
                          <a:sym typeface="Inter"/>
                        </a:rPr>
                        <a:t>Mormon Migration (1846-1847)</a:t>
                      </a:r>
                      <a:endParaRPr b="1"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i="1" lang="en" sz="1000">
                          <a:solidFill>
                            <a:schemeClr val="dk1"/>
                          </a:solidFill>
                          <a:latin typeface="Inter"/>
                          <a:ea typeface="Inter"/>
                          <a:cs typeface="Inter"/>
                          <a:sym typeface="Inter"/>
                        </a:rPr>
                        <a:t>The Mormon pioneers, seeking religious freedom, began their westward journey from Illinois to the Salt Lake Valley in Utah in 1846, arriving in 1847.</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Joseph Smith</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Book of Mormon</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Nauvoo</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Carthage, Illinois</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Brigham Young</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Great Basin</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Sugar Creek</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Rocky Mountains</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“Winter Quarters” (Omaha, Nebraska)</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Great Salt Lake, Utah</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Garden Grove, Iowa</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Fort Laramie, Wyoming</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Independence Rock</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Oxen </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Handcart Pioneers</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Pioneer Log Cabin</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Salt Lake Temple</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Mormon Tabernacle</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Hogsback Summit</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North Platte River Crossing</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Zion’s Commercial Mercantile Institution </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i="1" lang="en" sz="1000">
                          <a:solidFill>
                            <a:schemeClr val="dk1"/>
                          </a:solidFill>
                          <a:highlight>
                            <a:srgbClr val="FFFFFF"/>
                          </a:highlight>
                          <a:latin typeface="Inter"/>
                          <a:ea typeface="Inter"/>
                          <a:cs typeface="Inter"/>
                          <a:sym typeface="Inter"/>
                        </a:rPr>
                        <a:t>Reynolds v. United States </a:t>
                      </a:r>
                      <a:r>
                        <a:rPr lang="en" sz="1000">
                          <a:solidFill>
                            <a:schemeClr val="dk1"/>
                          </a:solidFill>
                          <a:highlight>
                            <a:srgbClr val="FFFFFF"/>
                          </a:highlight>
                          <a:latin typeface="Inter"/>
                          <a:ea typeface="Inter"/>
                          <a:cs typeface="Inter"/>
                          <a:sym typeface="Inter"/>
                        </a:rPr>
                        <a:t>(1874)</a:t>
                      </a:r>
                      <a:endParaRPr sz="10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rPr lang="en" sz="1000">
                          <a:solidFill>
                            <a:schemeClr val="dk1"/>
                          </a:solidFill>
                          <a:highlight>
                            <a:srgbClr val="FFFFFF"/>
                          </a:highlight>
                          <a:latin typeface="Inter"/>
                          <a:ea typeface="Inter"/>
                          <a:cs typeface="Inter"/>
                          <a:sym typeface="Inter"/>
                        </a:rPr>
                        <a:t>Edmunds-Tucker Act (1887)</a:t>
                      </a:r>
                      <a:endParaRPr sz="1000">
                        <a:solidFill>
                          <a:schemeClr val="dk1"/>
                        </a:solidFill>
                        <a:highlight>
                          <a:srgbClr val="FFFFFF"/>
                        </a:highlight>
                        <a:latin typeface="Inter"/>
                        <a:ea typeface="Inter"/>
                        <a:cs typeface="Inter"/>
                        <a:sym typeface="Inter"/>
                      </a:endParaRPr>
                    </a:p>
                  </a:txBody>
                  <a:tcPr marT="95775" marB="95775" marR="97150" marL="97150"/>
                </a:tc>
              </a:tr>
              <a:tr h="1961150">
                <a:tc>
                  <a:txBody>
                    <a:bodyPr/>
                    <a:lstStyle/>
                    <a:p>
                      <a:pPr indent="0" lvl="0" marL="0" rtl="0" algn="l">
                        <a:spcBef>
                          <a:spcPts val="0"/>
                        </a:spcBef>
                        <a:spcAft>
                          <a:spcPts val="0"/>
                        </a:spcAft>
                        <a:buClr>
                          <a:schemeClr val="dk1"/>
                        </a:buClr>
                        <a:buSzPts val="1200"/>
                        <a:buFont typeface="Arial"/>
                        <a:buNone/>
                      </a:pPr>
                      <a:r>
                        <a:rPr b="1" lang="en" sz="1300">
                          <a:solidFill>
                            <a:schemeClr val="dk1"/>
                          </a:solidFill>
                          <a:latin typeface="Inter"/>
                          <a:ea typeface="Inter"/>
                          <a:cs typeface="Inter"/>
                          <a:sym typeface="Inter"/>
                        </a:rPr>
                        <a:t>Pony Express (1860-1861)</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i="1" lang="en" sz="1000">
                          <a:solidFill>
                            <a:schemeClr val="dk1"/>
                          </a:solidFill>
                          <a:latin typeface="Inter"/>
                          <a:ea typeface="Inter"/>
                          <a:cs typeface="Inter"/>
                          <a:sym typeface="Inter"/>
                        </a:rPr>
                        <a:t>This fast mail service used relays of horse riders between Missouri and California. It only operated for about 18 months before the telegraph made it obsolete.</a:t>
                      </a:r>
                      <a:endParaRPr i="1" sz="1000">
                        <a:solidFill>
                          <a:schemeClr val="dk1"/>
                        </a:solidFill>
                        <a:latin typeface="Inter"/>
                        <a:ea typeface="Inter"/>
                        <a:cs typeface="Inter"/>
                        <a:sym typeface="Inter"/>
                      </a:endParaRPr>
                    </a:p>
                    <a:p>
                      <a:pPr indent="0" lvl="0" marL="0" rtl="0" algn="l">
                        <a:spcBef>
                          <a:spcPts val="0"/>
                        </a:spcBef>
                        <a:spcAft>
                          <a:spcPts val="0"/>
                        </a:spcAft>
                        <a:buNone/>
                      </a:pPr>
                      <a:r>
                        <a:t/>
                      </a:r>
                      <a:endParaRPr i="1" sz="1000">
                        <a:solidFill>
                          <a:schemeClr val="dk1"/>
                        </a:solidFill>
                        <a:latin typeface="Inter"/>
                        <a:ea typeface="Inter"/>
                        <a:cs typeface="Inter"/>
                        <a:sym typeface="Inter"/>
                      </a:endParaRPr>
                    </a:p>
                  </a:txBody>
                  <a:tcPr marT="95775" marB="95775" marR="97150" marL="97150"/>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St. Joseph, Missouri to Sacramento, California</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Transcontinental Telegraph Line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Guernsey, Wyoming</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Pony Express Stations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Mormon Exodus (1847)</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Gold Rush (1849)</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Rocky Mountains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Stage coach</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5775" marB="95775" marR="97150" marL="9715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5" name="Shape 195"/>
        <p:cNvGrpSpPr/>
        <p:nvPr/>
      </p:nvGrpSpPr>
      <p:grpSpPr>
        <a:xfrm>
          <a:off x="0" y="0"/>
          <a:ext cx="0" cy="0"/>
          <a:chOff x="0" y="0"/>
          <a:chExt cx="0" cy="0"/>
        </a:xfrm>
      </p:grpSpPr>
      <p:sp>
        <p:nvSpPr>
          <p:cNvPr id="196" name="Google Shape;196;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97" name="Google Shape;197;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8" name="Google Shape;198;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9" name="Google Shape;199;p42"/>
          <p:cNvSpPr txBox="1"/>
          <p:nvPr/>
        </p:nvSpPr>
        <p:spPr>
          <a:xfrm>
            <a:off x="2537700" y="5028025"/>
            <a:ext cx="2692800" cy="1149000"/>
          </a:xfrm>
          <a:prstGeom prst="rect">
            <a:avLst/>
          </a:prstGeom>
          <a:noFill/>
          <a:ln cap="flat" cmpd="sng" w="19050">
            <a:solidFill>
              <a:srgbClr val="9E9E9E"/>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solidFill>
                  <a:schemeClr val="dk1"/>
                </a:solidFill>
                <a:latin typeface="Inter"/>
                <a:ea typeface="Inter"/>
                <a:cs typeface="Inter"/>
                <a:sym typeface="Inter"/>
              </a:rPr>
              <a:t>Western Routes</a:t>
            </a:r>
            <a:endParaRPr b="1" sz="1500">
              <a:solidFill>
                <a:schemeClr val="dk1"/>
              </a:solidFill>
              <a:latin typeface="Inter"/>
              <a:ea typeface="Inter"/>
              <a:cs typeface="Inter"/>
              <a:sym typeface="Inter"/>
            </a:endParaRPr>
          </a:p>
        </p:txBody>
      </p:sp>
      <p:sp>
        <p:nvSpPr>
          <p:cNvPr id="200" name="Google Shape;200;p42"/>
          <p:cNvSpPr txBox="1"/>
          <p:nvPr/>
        </p:nvSpPr>
        <p:spPr>
          <a:xfrm>
            <a:off x="4348700" y="3214421"/>
            <a:ext cx="2692800" cy="14184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Oregon Trail</a:t>
            </a:r>
            <a:endParaRPr sz="1800">
              <a:solidFill>
                <a:schemeClr val="dk1"/>
              </a:solidFill>
              <a:latin typeface="Inter"/>
              <a:ea typeface="Inter"/>
              <a:cs typeface="Inter"/>
              <a:sym typeface="Inter"/>
            </a:endParaRPr>
          </a:p>
        </p:txBody>
      </p:sp>
      <p:sp>
        <p:nvSpPr>
          <p:cNvPr id="201" name="Google Shape;201;p42"/>
          <p:cNvSpPr txBox="1"/>
          <p:nvPr/>
        </p:nvSpPr>
        <p:spPr>
          <a:xfrm>
            <a:off x="747825" y="6400426"/>
            <a:ext cx="26928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Mormon Migration</a:t>
            </a:r>
            <a:endParaRPr sz="1800">
              <a:solidFill>
                <a:schemeClr val="dk1"/>
              </a:solidFill>
              <a:latin typeface="Inter"/>
              <a:ea typeface="Inter"/>
              <a:cs typeface="Inter"/>
              <a:sym typeface="Inter"/>
            </a:endParaRPr>
          </a:p>
        </p:txBody>
      </p:sp>
      <p:sp>
        <p:nvSpPr>
          <p:cNvPr id="202" name="Google Shape;202;p42"/>
          <p:cNvSpPr txBox="1"/>
          <p:nvPr/>
        </p:nvSpPr>
        <p:spPr>
          <a:xfrm>
            <a:off x="4299150" y="6400425"/>
            <a:ext cx="26928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Pony Express</a:t>
            </a:r>
            <a:endParaRPr sz="1800">
              <a:solidFill>
                <a:schemeClr val="dk1"/>
              </a:solidFill>
              <a:latin typeface="Inter"/>
              <a:ea typeface="Inter"/>
              <a:cs typeface="Inter"/>
              <a:sym typeface="Inter"/>
            </a:endParaRPr>
          </a:p>
        </p:txBody>
      </p:sp>
      <p:cxnSp>
        <p:nvCxnSpPr>
          <p:cNvPr id="203" name="Google Shape;203;p42"/>
          <p:cNvCxnSpPr>
            <a:stCxn id="199" idx="0"/>
            <a:endCxn id="204" idx="2"/>
          </p:cNvCxnSpPr>
          <p:nvPr/>
        </p:nvCxnSpPr>
        <p:spPr>
          <a:xfrm rot="10800000">
            <a:off x="1813500" y="4674325"/>
            <a:ext cx="2070600" cy="353700"/>
          </a:xfrm>
          <a:prstGeom prst="straightConnector1">
            <a:avLst/>
          </a:prstGeom>
          <a:noFill/>
          <a:ln cap="flat" cmpd="sng" w="9525">
            <a:solidFill>
              <a:schemeClr val="dk2"/>
            </a:solidFill>
            <a:prstDash val="solid"/>
            <a:round/>
            <a:headEnd len="med" w="med" type="none"/>
            <a:tailEnd len="med" w="med" type="triangle"/>
          </a:ln>
        </p:spPr>
      </p:cxnSp>
      <p:cxnSp>
        <p:nvCxnSpPr>
          <p:cNvPr id="205" name="Google Shape;205;p42"/>
          <p:cNvCxnSpPr>
            <a:stCxn id="199" idx="0"/>
            <a:endCxn id="200" idx="2"/>
          </p:cNvCxnSpPr>
          <p:nvPr/>
        </p:nvCxnSpPr>
        <p:spPr>
          <a:xfrm flipH="1" rot="10800000">
            <a:off x="3884100" y="4632925"/>
            <a:ext cx="1811100" cy="395100"/>
          </a:xfrm>
          <a:prstGeom prst="straightConnector1">
            <a:avLst/>
          </a:prstGeom>
          <a:noFill/>
          <a:ln cap="flat" cmpd="sng" w="9525">
            <a:solidFill>
              <a:schemeClr val="dk2"/>
            </a:solidFill>
            <a:prstDash val="solid"/>
            <a:round/>
            <a:headEnd len="med" w="med" type="none"/>
            <a:tailEnd len="med" w="med" type="triangle"/>
          </a:ln>
        </p:spPr>
      </p:cxnSp>
      <p:cxnSp>
        <p:nvCxnSpPr>
          <p:cNvPr id="206" name="Google Shape;206;p42"/>
          <p:cNvCxnSpPr>
            <a:stCxn id="199" idx="2"/>
            <a:endCxn id="201" idx="0"/>
          </p:cNvCxnSpPr>
          <p:nvPr/>
        </p:nvCxnSpPr>
        <p:spPr>
          <a:xfrm flipH="1">
            <a:off x="2094300" y="6177025"/>
            <a:ext cx="1789800" cy="223500"/>
          </a:xfrm>
          <a:prstGeom prst="straightConnector1">
            <a:avLst/>
          </a:prstGeom>
          <a:noFill/>
          <a:ln cap="flat" cmpd="sng" w="9525">
            <a:solidFill>
              <a:schemeClr val="dk2"/>
            </a:solidFill>
            <a:prstDash val="solid"/>
            <a:round/>
            <a:headEnd len="med" w="med" type="none"/>
            <a:tailEnd len="med" w="med" type="triangle"/>
          </a:ln>
        </p:spPr>
      </p:cxnSp>
      <p:cxnSp>
        <p:nvCxnSpPr>
          <p:cNvPr id="207" name="Google Shape;207;p42"/>
          <p:cNvCxnSpPr>
            <a:stCxn id="199" idx="2"/>
            <a:endCxn id="202" idx="0"/>
          </p:cNvCxnSpPr>
          <p:nvPr/>
        </p:nvCxnSpPr>
        <p:spPr>
          <a:xfrm>
            <a:off x="3884100" y="6177025"/>
            <a:ext cx="1761600" cy="223500"/>
          </a:xfrm>
          <a:prstGeom prst="straightConnector1">
            <a:avLst/>
          </a:prstGeom>
          <a:noFill/>
          <a:ln cap="flat" cmpd="sng" w="9525">
            <a:solidFill>
              <a:schemeClr val="dk2"/>
            </a:solidFill>
            <a:prstDash val="solid"/>
            <a:round/>
            <a:headEnd len="med" w="med" type="none"/>
            <a:tailEnd len="med" w="med" type="triangle"/>
          </a:ln>
        </p:spPr>
      </p:cxnSp>
      <p:sp>
        <p:nvSpPr>
          <p:cNvPr id="208" name="Google Shape;208;p42"/>
          <p:cNvSpPr txBox="1"/>
          <p:nvPr/>
        </p:nvSpPr>
        <p:spPr>
          <a:xfrm>
            <a:off x="469050" y="8007200"/>
            <a:ext cx="6830100" cy="12231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lang="en" sz="1300">
                <a:latin typeface="Inter"/>
                <a:ea typeface="Inter"/>
                <a:cs typeface="Inter"/>
                <a:sym typeface="Inter"/>
              </a:rPr>
              <a:t>What can we learn about the experiences in the west based on the stories that have been both told and left out? __________________________________________________________ ______________________________________________________________________________________________________________________________________________________________________________</a:t>
            </a:r>
            <a:endParaRPr sz="1300">
              <a:latin typeface="Inter"/>
              <a:ea typeface="Inter"/>
              <a:cs typeface="Inter"/>
              <a:sym typeface="Inter"/>
            </a:endParaRPr>
          </a:p>
        </p:txBody>
      </p:sp>
      <p:sp>
        <p:nvSpPr>
          <p:cNvPr id="209" name="Google Shape;209;p42"/>
          <p:cNvSpPr txBox="1"/>
          <p:nvPr/>
        </p:nvSpPr>
        <p:spPr>
          <a:xfrm>
            <a:off x="731000" y="1807350"/>
            <a:ext cx="6310500" cy="12507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Whose stories are told—and whose are left out—when we learn about westward expansion?</a:t>
            </a:r>
            <a:endParaRPr b="1" sz="1700">
              <a:solidFill>
                <a:schemeClr val="dk1"/>
              </a:solidFill>
              <a:latin typeface="Inter"/>
              <a:ea typeface="Inter"/>
              <a:cs typeface="Inter"/>
              <a:sym typeface="Inter"/>
            </a:endParaRPr>
          </a:p>
        </p:txBody>
      </p:sp>
      <p:sp>
        <p:nvSpPr>
          <p:cNvPr id="210" name="Google Shape;210;p42"/>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8: Sectional Tensions (1820-1860)</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2</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211" name="Google Shape;211;p42"/>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2" name="Google Shape;212;p42"/>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213" name="Google Shape;213;p42"/>
          <p:cNvSpPr txBox="1"/>
          <p:nvPr/>
        </p:nvSpPr>
        <p:spPr>
          <a:xfrm>
            <a:off x="731000" y="3214425"/>
            <a:ext cx="2521200" cy="14412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200"/>
              <a:buFont typeface="Arial"/>
              <a:buNone/>
            </a:pPr>
            <a:r>
              <a:rPr lang="en" sz="1800">
                <a:solidFill>
                  <a:schemeClr val="dk1"/>
                </a:solidFill>
                <a:latin typeface="Inter"/>
                <a:ea typeface="Inter"/>
                <a:cs typeface="Inter"/>
                <a:sym typeface="Inter"/>
              </a:rPr>
              <a:t>Santa Fe Trail</a:t>
            </a:r>
            <a:endParaRPr sz="1800">
              <a:solidFill>
                <a:schemeClr val="dk1"/>
              </a:solidFill>
              <a:latin typeface="Inter"/>
              <a:ea typeface="Inter"/>
              <a:cs typeface="Inter"/>
              <a:sym typeface="Inter"/>
            </a:endParaRPr>
          </a:p>
        </p:txBody>
      </p:sp>
      <p:sp>
        <p:nvSpPr>
          <p:cNvPr id="214" name="Google Shape;214;p42"/>
          <p:cNvSpPr txBox="1"/>
          <p:nvPr/>
        </p:nvSpPr>
        <p:spPr>
          <a:xfrm>
            <a:off x="559525" y="4875625"/>
            <a:ext cx="1839900" cy="16149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1100"/>
              </a:spcAft>
              <a:buNone/>
            </a:pPr>
            <a:r>
              <a:rPr b="1" i="1" lang="en" sz="1200">
                <a:latin typeface="Inter"/>
                <a:ea typeface="Inter"/>
                <a:cs typeface="Inter"/>
                <a:sym typeface="Inter"/>
              </a:rPr>
              <a:t>Directions: </a:t>
            </a:r>
            <a:r>
              <a:rPr i="1" lang="en" sz="1200">
                <a:latin typeface="Inter"/>
                <a:ea typeface="Inter"/>
                <a:cs typeface="Inter"/>
                <a:sym typeface="Inter"/>
              </a:rPr>
              <a:t>Write a Say-it-in-Six for each of the routes in the west based on the illustrated maps in the gallery walk.</a:t>
            </a:r>
            <a:endParaRPr sz="11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